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5" r:id="rId3"/>
    <p:sldId id="277" r:id="rId4"/>
    <p:sldId id="278" r:id="rId5"/>
    <p:sldId id="286" r:id="rId6"/>
    <p:sldId id="285" r:id="rId7"/>
    <p:sldId id="287" r:id="rId8"/>
    <p:sldId id="259" r:id="rId9"/>
    <p:sldId id="260" r:id="rId10"/>
    <p:sldId id="261" r:id="rId11"/>
    <p:sldId id="279" r:id="rId12"/>
    <p:sldId id="280" r:id="rId13"/>
    <p:sldId id="281" r:id="rId14"/>
    <p:sldId id="282" r:id="rId15"/>
    <p:sldId id="262" r:id="rId16"/>
    <p:sldId id="283" r:id="rId17"/>
    <p:sldId id="258" r:id="rId18"/>
    <p:sldId id="263" r:id="rId19"/>
    <p:sldId id="264" r:id="rId20"/>
    <p:sldId id="265" r:id="rId21"/>
    <p:sldId id="284" r:id="rId22"/>
    <p:sldId id="266" r:id="rId23"/>
    <p:sldId id="267" r:id="rId24"/>
    <p:sldId id="26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41"/>
    <p:restoredTop sz="94637"/>
  </p:normalViewPr>
  <p:slideViewPr>
    <p:cSldViewPr snapToGrid="0">
      <p:cViewPr varScale="1">
        <p:scale>
          <a:sx n="132" d="100"/>
          <a:sy n="132" d="100"/>
        </p:scale>
        <p:origin x="184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g>
</file>

<file path=ppt/media/image5.jpg>
</file>

<file path=ppt/media/image6.jpe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95DB5-EF65-6317-9960-9AEA31898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758F11-A7CB-DFA7-F3AC-8A8A0B3D26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CF338E-49D1-3258-4B5D-C8011CDAC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413C9-9BE6-E8CE-DB3B-B19747119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861A4-C64D-E7B7-F267-9031572B2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640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E985-CEC1-7C62-D28B-8DB055F68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BA49C-ECCA-013C-B530-E3A2B47AC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54735-EAD2-59EE-55EA-46C406696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45B3DB-4E13-FBEC-B077-50955D709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95820-A319-3D7D-9DF5-BC8F46956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108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8462A8-EB41-08BC-10D5-4FAE3D23D0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83DAE6-5913-AB46-74BE-2F28570529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F5D22-06B5-A815-851A-72781316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0CFFA-1267-ADF3-179E-02306298C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62494-34BC-C9F9-E854-A72DD9D7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0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80EE5-F7EF-A1DF-6EA8-D03C765CE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ADFAF-43D0-BB9D-04B3-368A29BB8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68B35-47C0-9267-BBA7-1C3F6AF4E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24A75-0416-3BB7-DBDC-AAA93D0B2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2A834-85E5-653A-912D-E6BEF83D4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0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1B7EF-EEE4-568E-9F89-D0EA16917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A958D-FFC7-C599-3500-DF4AF95654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6CB1B-C439-A3C9-5F4C-50901BC5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FB06F-AF37-F1A4-2E41-EF9CF156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96A6E-A931-26F3-A232-96B903E63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2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32182-1159-5FA3-C87C-E5AAB96EC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C6E3A-9937-FC81-0617-FE4597907C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53044E-7B54-A356-169F-26FC5A2B6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AA4108-8FC0-1DFF-143B-1F29C4EBF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5AD717-F295-3FAB-2E0F-67519A597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05276-6C77-2210-B880-DD344039A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2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E8772-2789-BD22-C65B-CA9EADB08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17F46-2320-253E-EAD4-380831AE6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D8D39-AA1D-AACE-24DA-2579A32FC2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E22D0D-C04E-27AE-AE67-C82AF299D8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81A8CA-9960-50C1-625F-CF1A58AE38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B54F32-4B97-6C4A-EE2C-3EFC9233F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A45D32-0535-71FE-C9C7-7B73922DF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66919F-4822-916D-F609-A0264E5DE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24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62068-6628-6336-A47A-B05E98995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DA4ABB-794F-417B-5881-0466C8918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6B80DC-003B-6669-328C-3373A4D96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BDC11E-AA61-733F-D59E-AAD8C9822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594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E5EFD9-999C-97E9-3EC9-0CC539C6E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F80FBF-1219-6079-77FD-2B037BF10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5DAB1-CFF8-7AA4-39CF-CBD8965DF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80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27F1D-3F6F-192F-3579-9EA23B809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F1F10-947C-D8EE-EF6B-55C23EB12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F53AB8-858A-E4FF-C620-668F7A4CB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9AB475-DD31-7BEF-74FE-BEF42CCAC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B11ED-6D5C-7612-62A9-D2529F240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04216-B85C-1962-CB94-8A6E1274E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10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E2FF6-EC23-B566-04CA-A51BE464C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C436E0-E471-D554-AA8B-DCD19E2C2D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D17EDE-6E4F-A350-9769-6CFB70B8C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74F08-6B68-87DE-B306-9C5BBE47C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51DE3-EABA-2887-0260-51F8B4B15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821037-928B-C7B7-0C82-42EEAD6EB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36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707988-BACE-61FF-F070-4BDD33AEE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49FA79-0C25-F0BF-E4FA-DCC8E3E78D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32B28-16E3-55DA-8BAC-B5474950E8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764654-9ED7-2F44-AD04-657CF25E4AAF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D3756-FFFE-B68D-043B-E0D85D7FD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179236-1889-0CCF-B4FC-0F297C634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344B4E-9862-A24C-B5C7-43C5721BEE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70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ocw.mit.edu/courses/res-ll-003-build-a-small-radar-system-capable-of-sensing-range-doppler-and-synthetic-aperture-radar-imaging-january-iap-2011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8670CB-42B8-3185-270A-3A8D832488D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A26893-921B-34A1-134F-140D2FFA30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965200"/>
            <a:ext cx="10261600" cy="3564869"/>
          </a:xfrm>
        </p:spPr>
        <p:txBody>
          <a:bodyPr>
            <a:normAutofit/>
          </a:bodyPr>
          <a:lstStyle/>
          <a:p>
            <a:pPr algn="l"/>
            <a:r>
              <a:rPr lang="en-US" sz="1150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Who’s Afraid of SAR?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39B3C-B702-F15D-E824-DE2AB88F1C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4572002"/>
            <a:ext cx="10261600" cy="1202995"/>
          </a:xfrm>
        </p:spPr>
        <p:txBody>
          <a:bodyPr>
            <a:normAutofit/>
          </a:bodyPr>
          <a:lstStyle/>
          <a:p>
            <a:pPr algn="l"/>
            <a:r>
              <a:rPr lang="en-US" sz="3200"/>
              <a:t>Abraxas3d@DEFCON32</a:t>
            </a:r>
          </a:p>
        </p:txBody>
      </p:sp>
    </p:spTree>
    <p:extLst>
      <p:ext uri="{BB962C8B-B14F-4D97-AF65-F5344CB8AC3E}">
        <p14:creationId xmlns:p14="http://schemas.microsoft.com/office/powerpoint/2010/main" val="2806566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789FB-BD1A-26C0-D559-25023DB3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What’s the 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EE93C-69DC-C5CB-0896-A87F4D1BA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Title 22 Chapter I Subchapter M Part 121 Category XI—Military Electronics (a)(3) </a:t>
            </a:r>
          </a:p>
          <a:p>
            <a:r>
              <a:rPr lang="en-US" dirty="0"/>
              <a:t>(ii) Synthetic Aperture Radar (SAR) incorporating image resolution less than (better than) 0.3 m, or incorporating Coherent Change Detection (CCD) with geo-registration accuracy less than (better than) 0.3 m, not including concealed object detection equipment operating in the frequency range from 30 GHz to 3,000 GHz and having a spatial resolution of 0.1 milliradians up to and including 1 milliradians at a standoff distance of 100 m;</a:t>
            </a:r>
          </a:p>
          <a:p>
            <a:r>
              <a:rPr lang="en-US" dirty="0"/>
              <a:t>(iii) Inverse Synthetic Aperture Radar (ISAR);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35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789FB-BD1A-26C0-D559-25023DB3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What’s the Problem? (Part 121 is also known as The United States Munitions List)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EE93C-69DC-C5CB-0896-A87F4D1BA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Title 22 Chapter I Subchapter M </a:t>
            </a:r>
            <a:r>
              <a:rPr lang="en-US" b="1" dirty="0"/>
              <a:t>Part 121 </a:t>
            </a:r>
            <a:r>
              <a:rPr lang="en-US" dirty="0"/>
              <a:t>Category XI—Military Electronics (a)(3) </a:t>
            </a:r>
          </a:p>
          <a:p>
            <a:r>
              <a:rPr lang="en-US" dirty="0"/>
              <a:t>(ii) Synthetic Aperture Radar (SAR) incorporating image resolution less than (better than) 0.3 m, or incorporating Coherent Change Detection (CCD) with geo-registration accuracy less than (better than) 0.3 m, not including concealed object detection equipment operating in the frequency range from 30 GHz to 3,000 GHz and having a spatial resolution of 0.1 milliradians up to and including 1 milliradians at a standoff distance of 100 m;</a:t>
            </a:r>
          </a:p>
          <a:p>
            <a:r>
              <a:rPr lang="en-US" dirty="0"/>
              <a:t>(iii) Inverse Synthetic Aperture Radar (ISAR);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300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789FB-BD1A-26C0-D559-25023DB3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United States Munitions List?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EE93C-69DC-C5CB-0896-A87F4D1BA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01D35"/>
                </a:solidFill>
                <a:effectLst/>
                <a:highlight>
                  <a:srgbClr val="FFFFFF"/>
                </a:highlight>
                <a:latin typeface="Google Sans"/>
              </a:rPr>
              <a:t>This is a list of items that the US federal government defines as defense or space-related. </a:t>
            </a:r>
          </a:p>
          <a:p>
            <a:r>
              <a:rPr lang="en-US" b="0" i="0" dirty="0">
                <a:solidFill>
                  <a:srgbClr val="001D35"/>
                </a:solidFill>
                <a:effectLst/>
                <a:highlight>
                  <a:srgbClr val="FFFFFF"/>
                </a:highlight>
                <a:latin typeface="Google Sans"/>
              </a:rPr>
              <a:t>The categories of items on the list include articles, services, and related technology. </a:t>
            </a:r>
          </a:p>
          <a:p>
            <a:r>
              <a:rPr lang="en-US" b="0" i="0" dirty="0">
                <a:solidFill>
                  <a:srgbClr val="001D35"/>
                </a:solidFill>
                <a:effectLst/>
                <a:highlight>
                  <a:srgbClr val="FFFFFF"/>
                </a:highlight>
                <a:latin typeface="Google Sans"/>
              </a:rPr>
              <a:t>The Arms Export Control Act (AECA) controls these items.</a:t>
            </a:r>
          </a:p>
          <a:p>
            <a:r>
              <a:rPr lang="en-US" dirty="0">
                <a:solidFill>
                  <a:srgbClr val="001D35"/>
                </a:solidFill>
                <a:highlight>
                  <a:srgbClr val="FFFFFF"/>
                </a:highlight>
                <a:latin typeface="Google Sans"/>
              </a:rPr>
              <a:t>They </a:t>
            </a:r>
            <a:r>
              <a:rPr lang="en-US" b="0" i="0" dirty="0">
                <a:solidFill>
                  <a:srgbClr val="001D35"/>
                </a:solidFill>
                <a:effectLst/>
                <a:highlight>
                  <a:srgbClr val="FFFFFF"/>
                </a:highlight>
                <a:latin typeface="Google Sans"/>
              </a:rPr>
              <a:t>are listed in Part 121 of the International Traffic in Arms Regulations (ITAR). </a:t>
            </a:r>
          </a:p>
          <a:p>
            <a:r>
              <a:rPr lang="en-US" b="0" i="0" dirty="0">
                <a:solidFill>
                  <a:srgbClr val="001D35"/>
                </a:solidFill>
                <a:effectLst/>
                <a:highlight>
                  <a:srgbClr val="FFFFFF"/>
                </a:highlight>
                <a:latin typeface="Google Sans"/>
              </a:rPr>
              <a:t>The Directorate of Defense Trade Controls (DDTC) in the US Department of State handles ITAR, including the USML.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445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789FB-BD1A-26C0-D559-25023DB3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I’m Not Exporting Anything!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EE93C-69DC-C5CB-0896-A87F4D1BA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4C4E54"/>
                </a:solidFill>
                <a:effectLst/>
                <a:highlight>
                  <a:srgbClr val="FFFFFF"/>
                </a:highlight>
                <a:latin typeface="Circular Pro"/>
              </a:rPr>
              <a:t> ITAR regulates trade, export, or import of military gear, items, weapons, or related technical data. </a:t>
            </a:r>
          </a:p>
          <a:p>
            <a:r>
              <a:rPr lang="en-US" dirty="0">
                <a:solidFill>
                  <a:srgbClr val="4C4E54"/>
                </a:solidFill>
                <a:highlight>
                  <a:srgbClr val="FFFFFF"/>
                </a:highlight>
                <a:latin typeface="Circular Pro"/>
              </a:rPr>
              <a:t>Even simply discussing certain technology in front of the “wrong” people can be considered an “export”. </a:t>
            </a:r>
          </a:p>
          <a:p>
            <a:r>
              <a:rPr lang="en-US" dirty="0">
                <a:solidFill>
                  <a:srgbClr val="4C4E54"/>
                </a:solidFill>
                <a:highlight>
                  <a:srgbClr val="FFFFFF"/>
                </a:highlight>
                <a:latin typeface="Circular Pro"/>
              </a:rPr>
              <a:t>20 years in jail, million dollar fines, and “you’ll never work in this town again” problems. </a:t>
            </a:r>
          </a:p>
        </p:txBody>
      </p:sp>
    </p:spTree>
    <p:extLst>
      <p:ext uri="{BB962C8B-B14F-4D97-AF65-F5344CB8AC3E}">
        <p14:creationId xmlns:p14="http://schemas.microsoft.com/office/powerpoint/2010/main" val="2937397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789FB-BD1A-26C0-D559-25023DB3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Wait, There’s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EE93C-69DC-C5CB-0896-A87F4D1BA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4C4E54"/>
                </a:solidFill>
                <a:highlight>
                  <a:srgbClr val="FFFFFF"/>
                </a:highlight>
                <a:latin typeface="Circular Pro"/>
              </a:rPr>
              <a:t>Export Administration Regulations (EAR) </a:t>
            </a:r>
            <a:r>
              <a:rPr lang="en-US" b="0" i="0" dirty="0">
                <a:solidFill>
                  <a:srgbClr val="4C4E54"/>
                </a:solidFill>
                <a:effectLst/>
                <a:highlight>
                  <a:srgbClr val="FFFFFF"/>
                </a:highlight>
                <a:latin typeface="Circular Pro"/>
              </a:rPr>
              <a:t>regulates trade, export, or import of military gear, items, weapons, or related technical data.</a:t>
            </a:r>
          </a:p>
          <a:p>
            <a:r>
              <a:rPr lang="en-US" dirty="0">
                <a:solidFill>
                  <a:srgbClr val="4C4E54"/>
                </a:solidFill>
                <a:highlight>
                  <a:srgbClr val="FFFFFF"/>
                </a:highlight>
                <a:latin typeface="Circular Pro"/>
              </a:rPr>
              <a:t>EAR is administered by the US Commerce Department.</a:t>
            </a:r>
          </a:p>
          <a:p>
            <a:r>
              <a:rPr lang="en-US" dirty="0">
                <a:solidFill>
                  <a:srgbClr val="4C4E54"/>
                </a:solidFill>
                <a:highlight>
                  <a:srgbClr val="FFFFFF"/>
                </a:highlight>
                <a:latin typeface="Circular Pro"/>
              </a:rPr>
              <a:t>And there’s another list. In the Code of Federal Regulations there is a Commerce Control List (CCL) where all the controlled items, software, and technology are listed. </a:t>
            </a:r>
          </a:p>
          <a:p>
            <a:r>
              <a:rPr lang="en-US" dirty="0">
                <a:solidFill>
                  <a:srgbClr val="4C4E54"/>
                </a:solidFill>
                <a:highlight>
                  <a:srgbClr val="FFFFFF"/>
                </a:highlight>
                <a:latin typeface="Circular Pro"/>
              </a:rPr>
              <a:t>If you’re not ITAR, you might be EAR.</a:t>
            </a:r>
          </a:p>
        </p:txBody>
      </p:sp>
    </p:spTree>
    <p:extLst>
      <p:ext uri="{BB962C8B-B14F-4D97-AF65-F5344CB8AC3E}">
        <p14:creationId xmlns:p14="http://schemas.microsoft.com/office/powerpoint/2010/main" val="565218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4A5FE-02B6-60DC-B370-F95AF39C1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care? Times are Changing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6CBF6-8908-C918-022A-660DB6E57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immensely more capable radios – SDRs change everything</a:t>
            </a:r>
          </a:p>
          <a:p>
            <a:r>
              <a:rPr lang="en-US" dirty="0"/>
              <a:t>Cheap computing – math gets faster and easier</a:t>
            </a:r>
          </a:p>
          <a:p>
            <a:r>
              <a:rPr lang="en-US" dirty="0"/>
              <a:t>Drones and other remote mobile bases are much more available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SAR is really fun, super cool, and increasingly well within reach of experimenters and hackers. </a:t>
            </a:r>
          </a:p>
        </p:txBody>
      </p:sp>
    </p:spTree>
    <p:extLst>
      <p:ext uri="{BB962C8B-B14F-4D97-AF65-F5344CB8AC3E}">
        <p14:creationId xmlns:p14="http://schemas.microsoft.com/office/powerpoint/2010/main" val="788458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4A5FE-02B6-60DC-B370-F95AF39C1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care? Times are Changing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6CBF6-8908-C918-022A-660DB6E57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have immensely more capable radios – SDRs change everything</a:t>
            </a:r>
          </a:p>
          <a:p>
            <a:r>
              <a:rPr lang="en-US" dirty="0"/>
              <a:t>Cheap computing – math gets faster and easier</a:t>
            </a:r>
          </a:p>
          <a:p>
            <a:r>
              <a:rPr lang="en-US" dirty="0"/>
              <a:t>Drones and other remote mobile bases are much more available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SAR is really fun, super cool, and increasingly well within reach of experimenters and hackers. 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Why wouldn’t we care?</a:t>
            </a:r>
          </a:p>
        </p:txBody>
      </p:sp>
    </p:spTree>
    <p:extLst>
      <p:ext uri="{BB962C8B-B14F-4D97-AF65-F5344CB8AC3E}">
        <p14:creationId xmlns:p14="http://schemas.microsoft.com/office/powerpoint/2010/main" val="3002465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FC08-DBF1-1C9B-4B21-C634E771D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</a:t>
            </a:r>
            <a:r>
              <a:rPr lang="en-US" b="1" u="sng" dirty="0"/>
              <a:t>We</a:t>
            </a:r>
            <a:r>
              <a:rPr lang="en-US" dirty="0"/>
              <a:t> Care?</a:t>
            </a:r>
          </a:p>
        </p:txBody>
      </p:sp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E6ED6576-A262-74A5-F19D-1A5C531BBD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85095"/>
            <a:ext cx="4329223" cy="4467154"/>
          </a:xfrm>
        </p:spPr>
      </p:pic>
      <p:pic>
        <p:nvPicPr>
          <p:cNvPr id="7" name="Picture 6" descr="A logo on a blue surface&#10;&#10;Description automatically generated">
            <a:extLst>
              <a:ext uri="{FF2B5EF4-FFF2-40B4-BE49-F238E27FC236}">
                <a16:creationId xmlns:a16="http://schemas.microsoft.com/office/drawing/2014/main" id="{97A82E43-387C-EF3F-7540-C8D6FE0D5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2239" y="1690687"/>
            <a:ext cx="4461561" cy="44615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DDC248-EC1A-59BD-0B34-0913AA482E55}"/>
              </a:ext>
            </a:extLst>
          </p:cNvPr>
          <p:cNvSpPr txBox="1"/>
          <p:nvPr/>
        </p:nvSpPr>
        <p:spPr>
          <a:xfrm>
            <a:off x="2604977" y="6308209"/>
            <a:ext cx="628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Because our community has already been negatively affected.</a:t>
            </a:r>
          </a:p>
        </p:txBody>
      </p:sp>
    </p:spTree>
    <p:extLst>
      <p:ext uri="{BB962C8B-B14F-4D97-AF65-F5344CB8AC3E}">
        <p14:creationId xmlns:p14="http://schemas.microsoft.com/office/powerpoint/2010/main" val="1693364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205D2-A634-1E28-0D18-37F726AD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is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DA723-BEE0-CDAF-FB54-103BEA8D5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SAR is controlled under ITAR or EAR depending on the technical specifications.</a:t>
            </a:r>
          </a:p>
          <a:p>
            <a:r>
              <a:rPr lang="en-US" dirty="0"/>
              <a:t>Canada and the UK have similar controls on SAR.</a:t>
            </a:r>
          </a:p>
          <a:p>
            <a:r>
              <a:rPr lang="en-US" dirty="0"/>
              <a:t>Both ITAR and EAR include exemptions for “public domain” or “published” work, respectively.</a:t>
            </a:r>
          </a:p>
          <a:p>
            <a:r>
              <a:rPr lang="en-US" dirty="0"/>
              <a:t>Physical distribution of all technical information covers “public domain” exemption in ITAR - Internet is not enough without additional (achievable) work. </a:t>
            </a:r>
          </a:p>
          <a:p>
            <a:r>
              <a:rPr lang="en-US" dirty="0"/>
              <a:t>Physical distribution of all technical information covers “published” exemption in EAR if it’s freely available to the general public, such as from a library, conference, trade show, or Internet.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332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72F1-4CF2-0E4B-349A-CF0CCEE16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Publish It Must be Free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DA9C8-A668-9AE4-F42F-C075F784E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advantage of the public domain carve-outs in ITAR and EAR by publishing your technical information as Open Source according to the definitions in the regulations.</a:t>
            </a:r>
          </a:p>
          <a:p>
            <a:r>
              <a:rPr lang="en-US" dirty="0"/>
              <a:t>If you manufacture an article, you must register with the Directorate of Defense Trade Controls, even if you do not export, and even if you only make one article. </a:t>
            </a:r>
          </a:p>
          <a:p>
            <a:r>
              <a:rPr lang="en-US" dirty="0"/>
              <a:t>There is an exemption here too!</a:t>
            </a:r>
          </a:p>
          <a:p>
            <a:pPr marL="0" indent="0">
              <a:buNone/>
            </a:pPr>
            <a:r>
              <a:rPr lang="en-US" dirty="0"/>
              <a:t>“Persons who engage in the fabrication of articles solely for experimental or scientific purposes, including research and development.”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909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78DBF-A5F3-A85D-CD69-7CD202801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Aperture Radar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D7668-323D-9CBE-6BA2-698875E8F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Achieves finer resolution.</a:t>
            </a:r>
          </a:p>
          <a:p>
            <a:r>
              <a:rPr lang="en-US" sz="4000" dirty="0"/>
              <a:t>A radar where the antenna </a:t>
            </a:r>
            <a:r>
              <a:rPr lang="en-US" sz="4000" i="1" dirty="0"/>
              <a:t>moves </a:t>
            </a:r>
            <a:r>
              <a:rPr lang="en-US" sz="4000" dirty="0"/>
              <a:t>and the target is </a:t>
            </a:r>
            <a:r>
              <a:rPr lang="en-US" sz="4000" i="1" dirty="0"/>
              <a:t>stationary</a:t>
            </a:r>
            <a:r>
              <a:rPr lang="en-US" sz="4000" dirty="0"/>
              <a:t>.</a:t>
            </a:r>
          </a:p>
          <a:p>
            <a:r>
              <a:rPr lang="en-US" sz="4000" dirty="0"/>
              <a:t>A radar where multiple </a:t>
            </a:r>
            <a:r>
              <a:rPr lang="en-US" sz="4000" i="1" dirty="0"/>
              <a:t>static</a:t>
            </a:r>
            <a:r>
              <a:rPr lang="en-US" sz="4000" dirty="0"/>
              <a:t> antennas measure a </a:t>
            </a:r>
            <a:r>
              <a:rPr lang="en-US" sz="4000" i="1" dirty="0"/>
              <a:t>moving</a:t>
            </a:r>
            <a:r>
              <a:rPr lang="en-US" sz="4000" dirty="0"/>
              <a:t> target.</a:t>
            </a:r>
          </a:p>
          <a:p>
            <a:r>
              <a:rPr lang="en-US" sz="4000" dirty="0"/>
              <a:t>A combination!</a:t>
            </a:r>
          </a:p>
        </p:txBody>
      </p:sp>
    </p:spTree>
    <p:extLst>
      <p:ext uri="{BB962C8B-B14F-4D97-AF65-F5344CB8AC3E}">
        <p14:creationId xmlns:p14="http://schemas.microsoft.com/office/powerpoint/2010/main" val="3246256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17FBF-910A-8699-C076-1D748DCE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What About the FCC?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7A29F-FE2C-01B9-5280-420326AC8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Passive radar does not require the sensing station to make a transmission, therefore the regulatory situation is pretty good. </a:t>
            </a:r>
          </a:p>
          <a:p>
            <a:pPr algn="l" fontAlgn="base"/>
            <a:r>
              <a:rPr lang="en-US" b="0" i="0" dirty="0">
                <a:solidFill>
                  <a:srgbClr val="0C0D0E"/>
                </a:solidFill>
                <a:effectLst/>
                <a:highlight>
                  <a:srgbClr val="FFFFFF"/>
                </a:highlight>
                <a:latin typeface="-apple-system"/>
              </a:rPr>
              <a:t>In the US, licensees in the amateur radio service are allowed to use pulse modulation. This includes radar pulses. </a:t>
            </a:r>
          </a:p>
          <a:p>
            <a:pPr algn="l" fontAlgn="base"/>
            <a:r>
              <a:rPr lang="en-US" b="0" i="0" dirty="0">
                <a:solidFill>
                  <a:srgbClr val="0C0D0E"/>
                </a:solidFill>
                <a:effectLst/>
                <a:highlight>
                  <a:srgbClr val="FFFFFF"/>
                </a:highlight>
                <a:latin typeface="-apple-system"/>
              </a:rPr>
              <a:t>Nothing in Part 97 prohibits radar.</a:t>
            </a:r>
          </a:p>
          <a:p>
            <a:pPr algn="l" fontAlgn="base"/>
            <a:r>
              <a:rPr lang="en-US" dirty="0">
                <a:solidFill>
                  <a:srgbClr val="0C0D0E"/>
                </a:solidFill>
                <a:highlight>
                  <a:srgbClr val="FFFFFF"/>
                </a:highlight>
                <a:latin typeface="-apple-system"/>
              </a:rPr>
              <a:t>FCC allows pulse transmissions on the 33 cm band (900 MHz) and above.</a:t>
            </a:r>
            <a:endParaRPr lang="en-US" b="0" i="0" dirty="0">
              <a:solidFill>
                <a:srgbClr val="0C0D0E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0358348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17FBF-910A-8699-C076-1D748DCE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What About the FCC?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7A29F-FE2C-01B9-5280-420326AC8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C0D0E"/>
                </a:solidFill>
                <a:highlight>
                  <a:srgbClr val="FFFFFF"/>
                </a:highlight>
                <a:latin typeface="-apple-system"/>
              </a:rPr>
              <a:t>Unlicensed bands are an option. </a:t>
            </a:r>
            <a:endParaRPr lang="en-US" b="0" i="0" dirty="0">
              <a:solidFill>
                <a:srgbClr val="0C0D0E"/>
              </a:solidFill>
              <a:effectLst/>
              <a:highlight>
                <a:srgbClr val="FFFFFF"/>
              </a:highlight>
              <a:latin typeface="-apple-system"/>
            </a:endParaRPr>
          </a:p>
          <a:p>
            <a:r>
              <a:rPr lang="en-US" b="0" i="0" dirty="0">
                <a:solidFill>
                  <a:srgbClr val="0C0D0E"/>
                </a:solidFill>
                <a:effectLst/>
                <a:highlight>
                  <a:srgbClr val="FFFFFF"/>
                </a:highlight>
                <a:latin typeface="-apple-system"/>
              </a:rPr>
              <a:t>MIT coffee can </a:t>
            </a:r>
            <a:r>
              <a:rPr lang="en-US" dirty="0">
                <a:solidFill>
                  <a:srgbClr val="0C0D0E"/>
                </a:solidFill>
                <a:highlight>
                  <a:srgbClr val="FFFFFF"/>
                </a:highlight>
                <a:latin typeface="-apple-system"/>
              </a:rPr>
              <a:t>design uses 2.4 GHz. </a:t>
            </a:r>
            <a:endParaRPr lang="en-US" b="0" i="0" dirty="0">
              <a:solidFill>
                <a:srgbClr val="0C0D0E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366581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CC1E2-BF8F-18E1-1FF3-A204824D3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Be Afraid – Be Open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B32D5-E015-9C12-DD73-DF781E6D0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Quality Open Source publishing qualifies for the public domain carve outs.</a:t>
            </a:r>
          </a:p>
          <a:p>
            <a:r>
              <a:rPr lang="en-US" dirty="0"/>
              <a:t>Manufacturing something solely for experimental or scientific purposes, including research and development, qualifies for the manufacturing exemption. </a:t>
            </a:r>
          </a:p>
          <a:p>
            <a:r>
              <a:rPr lang="en-US" dirty="0"/>
              <a:t>Take control of the airwaves with less fear.</a:t>
            </a:r>
          </a:p>
        </p:txBody>
      </p:sp>
    </p:spTree>
    <p:extLst>
      <p:ext uri="{BB962C8B-B14F-4D97-AF65-F5344CB8AC3E}">
        <p14:creationId xmlns:p14="http://schemas.microsoft.com/office/powerpoint/2010/main" val="12493760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2DEEC-70FD-71C1-279E-A1C4F169C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Research Institute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53A63-7813-2250-7C3E-C85D6B819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Non-profit dedicated to open source digital radio.</a:t>
            </a:r>
          </a:p>
          <a:p>
            <a:r>
              <a:rPr lang="en-US" dirty="0"/>
              <a:t>You and your project are welcome. </a:t>
            </a:r>
          </a:p>
          <a:p>
            <a:r>
              <a:rPr lang="en-US" dirty="0"/>
              <a:t>https://</a:t>
            </a:r>
            <a:r>
              <a:rPr lang="en-US" dirty="0" err="1"/>
              <a:t>openresearch.institute</a:t>
            </a:r>
            <a:r>
              <a:rPr lang="en-US" dirty="0"/>
              <a:t>/getting-started</a:t>
            </a:r>
          </a:p>
        </p:txBody>
      </p:sp>
    </p:spTree>
    <p:extLst>
      <p:ext uri="{BB962C8B-B14F-4D97-AF65-F5344CB8AC3E}">
        <p14:creationId xmlns:p14="http://schemas.microsoft.com/office/powerpoint/2010/main" val="917685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3BB92-4BED-60AF-36DA-4B08CC2D5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to Zero and RF Village!</a:t>
            </a:r>
          </a:p>
        </p:txBody>
      </p:sp>
      <p:pic>
        <p:nvPicPr>
          <p:cNvPr id="5" name="Content Placeholder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EA0BE32-667D-A531-C083-1F9C10B2AB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C5DF41-77E2-01FE-EC69-43734E61DAD5}"/>
              </a:ext>
            </a:extLst>
          </p:cNvPr>
          <p:cNvSpPr txBox="1"/>
          <p:nvPr/>
        </p:nvSpPr>
        <p:spPr>
          <a:xfrm>
            <a:off x="3641931" y="5917932"/>
            <a:ext cx="4908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ORI Newsletter Sign Up </a:t>
            </a:r>
          </a:p>
        </p:txBody>
      </p:sp>
    </p:spTree>
    <p:extLst>
      <p:ext uri="{BB962C8B-B14F-4D97-AF65-F5344CB8AC3E}">
        <p14:creationId xmlns:p14="http://schemas.microsoft.com/office/powerpoint/2010/main" val="1714344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ndefined">
            <a:extLst>
              <a:ext uri="{FF2B5EF4-FFF2-40B4-BE49-F238E27FC236}">
                <a16:creationId xmlns:a16="http://schemas.microsoft.com/office/drawing/2014/main" id="{6B606536-E520-002B-B5E5-3A61C4956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93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2C25D4-8A27-C8F7-FB1D-32C98283D51B}"/>
              </a:ext>
            </a:extLst>
          </p:cNvPr>
          <p:cNvSpPr txBox="1"/>
          <p:nvPr/>
        </p:nvSpPr>
        <p:spPr>
          <a:xfrm>
            <a:off x="96580" y="6488668"/>
            <a:ext cx="10520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RCraig09 - Own work, CC BY-SA 4.0, https://</a:t>
            </a:r>
            <a:r>
              <a:rPr lang="en-US" dirty="0" err="1"/>
              <a:t>commons.wikimedia.org</a:t>
            </a:r>
            <a:r>
              <a:rPr lang="en-US" dirty="0"/>
              <a:t>/w/</a:t>
            </a:r>
            <a:r>
              <a:rPr lang="en-US" dirty="0" err="1"/>
              <a:t>index.php?curid</a:t>
            </a:r>
            <a:r>
              <a:rPr lang="en-US" dirty="0"/>
              <a:t>=89538257</a:t>
            </a:r>
          </a:p>
        </p:txBody>
      </p:sp>
    </p:spTree>
    <p:extLst>
      <p:ext uri="{BB962C8B-B14F-4D97-AF65-F5344CB8AC3E}">
        <p14:creationId xmlns:p14="http://schemas.microsoft.com/office/powerpoint/2010/main" val="349533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F66DE25A-6012-717C-4362-B73C1FBE2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80" y="0"/>
            <a:ext cx="76739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2C25D4-8A27-C8F7-FB1D-32C98283D51B}"/>
              </a:ext>
            </a:extLst>
          </p:cNvPr>
          <p:cNvSpPr txBox="1"/>
          <p:nvPr/>
        </p:nvSpPr>
        <p:spPr>
          <a:xfrm>
            <a:off x="96580" y="6488668"/>
            <a:ext cx="10520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</a:t>
            </a:r>
            <a:r>
              <a:rPr lang="en-US" dirty="0" err="1"/>
              <a:t>Apoorvams</a:t>
            </a:r>
            <a:r>
              <a:rPr lang="en-US" dirty="0"/>
              <a:t> - Own work, CC BY-SA 4.0, https://</a:t>
            </a:r>
            <a:r>
              <a:rPr lang="en-US" dirty="0" err="1"/>
              <a:t>commons.wikimedia.org</a:t>
            </a:r>
            <a:r>
              <a:rPr lang="en-US" dirty="0"/>
              <a:t>/w/</a:t>
            </a:r>
            <a:r>
              <a:rPr lang="en-US" dirty="0" err="1"/>
              <a:t>index.php?curid</a:t>
            </a:r>
            <a:r>
              <a:rPr lang="en-US" dirty="0"/>
              <a:t>=53170590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2EDE38-5215-BBCE-DA0A-B6B60B776316}"/>
              </a:ext>
            </a:extLst>
          </p:cNvPr>
          <p:cNvSpPr txBox="1"/>
          <p:nvPr/>
        </p:nvSpPr>
        <p:spPr>
          <a:xfrm>
            <a:off x="8410353" y="786808"/>
            <a:ext cx="329609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Satellite flies by, takes multiple images, we find the center of each of these images, we process the stack of images.</a:t>
            </a:r>
          </a:p>
        </p:txBody>
      </p:sp>
    </p:spTree>
    <p:extLst>
      <p:ext uri="{BB962C8B-B14F-4D97-AF65-F5344CB8AC3E}">
        <p14:creationId xmlns:p14="http://schemas.microsoft.com/office/powerpoint/2010/main" val="1790012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8F9AA-6975-37E6-1C89-B78E7C48B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Time vs. Constant Angle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2B756-CC59-6B90-102B-911990D6645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Constant Time</a:t>
            </a:r>
          </a:p>
          <a:p>
            <a:pPr marL="0" indent="0">
              <a:buNone/>
            </a:pPr>
            <a:r>
              <a:rPr lang="en-US" dirty="0"/>
              <a:t>Required to efficiently mathematically process digitally sampled data, such as sampling voltages induced in an antenna by man-made electromagnetic radiation.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818565-6C8D-1B87-1269-C0823A9407A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Constant Angle</a:t>
            </a:r>
          </a:p>
          <a:p>
            <a:pPr marL="0" indent="0">
              <a:buNone/>
            </a:pPr>
            <a:r>
              <a:rPr lang="en-US" dirty="0"/>
              <a:t>Synthetic aperture radar can be more efficiently processed by sampling at constant angle intervals, rather than constant time intervals. </a:t>
            </a:r>
          </a:p>
        </p:txBody>
      </p:sp>
    </p:spTree>
    <p:extLst>
      <p:ext uri="{BB962C8B-B14F-4D97-AF65-F5344CB8AC3E}">
        <p14:creationId xmlns:p14="http://schemas.microsoft.com/office/powerpoint/2010/main" val="815521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planet&#10;&#10;Description automatically generated">
            <a:extLst>
              <a:ext uri="{FF2B5EF4-FFF2-40B4-BE49-F238E27FC236}">
                <a16:creationId xmlns:a16="http://schemas.microsoft.com/office/drawing/2014/main" id="{4DD04FA7-52B1-5FD8-BC9B-095B6618F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579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atellite on the earth&#10;&#10;Description automatically generated with medium confidence">
            <a:extLst>
              <a:ext uri="{FF2B5EF4-FFF2-40B4-BE49-F238E27FC236}">
                <a16:creationId xmlns:a16="http://schemas.microsoft.com/office/drawing/2014/main" id="{FAEA0C6D-1F7A-89F0-84D0-8BB3FE8AF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74808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576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ocket launch">
            <a:extLst>
              <a:ext uri="{FF2B5EF4-FFF2-40B4-BE49-F238E27FC236}">
                <a16:creationId xmlns:a16="http://schemas.microsoft.com/office/drawing/2014/main" id="{EC9E7376-01F9-FD17-8C77-9030AB99A6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364" r="9977" b="-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B8301-8E44-603E-DF69-8595A2C75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/>
              <a:t>Significant Historical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18D2E-9560-BD9B-145E-9D7AD5B55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1964986"/>
            <a:ext cx="5247340" cy="4275092"/>
          </a:xfrm>
        </p:spPr>
        <p:txBody>
          <a:bodyPr anchor="ctr">
            <a:normAutofit/>
          </a:bodyPr>
          <a:lstStyle/>
          <a:p>
            <a:r>
              <a:rPr lang="en-US" sz="3200" dirty="0" err="1"/>
              <a:t>Seasat</a:t>
            </a:r>
            <a:r>
              <a:rPr lang="en-US" sz="3200" dirty="0"/>
              <a:t> NASA/JPL (1978) </a:t>
            </a:r>
          </a:p>
          <a:p>
            <a:r>
              <a:rPr lang="en-US" sz="3200" dirty="0"/>
              <a:t>Magellan NASA (1989)</a:t>
            </a:r>
          </a:p>
          <a:p>
            <a:r>
              <a:rPr lang="en-US" sz="3200" dirty="0"/>
              <a:t>Spaceborne Imaging Radar Space Shuttle NASA (1994)</a:t>
            </a:r>
          </a:p>
          <a:p>
            <a:r>
              <a:rPr lang="en-US" sz="3200" dirty="0"/>
              <a:t>AIRSAR NASA/JPL (1998)</a:t>
            </a:r>
          </a:p>
          <a:p>
            <a:r>
              <a:rPr lang="en-US" sz="3200" dirty="0"/>
              <a:t>Lincoln Labs LIMIT (2014)</a:t>
            </a:r>
          </a:p>
        </p:txBody>
      </p:sp>
    </p:spTree>
    <p:extLst>
      <p:ext uri="{BB962C8B-B14F-4D97-AF65-F5344CB8AC3E}">
        <p14:creationId xmlns:p14="http://schemas.microsoft.com/office/powerpoint/2010/main" val="3520706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95067-D088-8E3A-BE14-093B62C8D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How: MIT Open Courseware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DE425-7EBE-5D28-601D-D7C5DDB13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hlinkClick r:id="rId2"/>
              </a:rPr>
              <a:t>https://ocw.mit.edu/courses/res-ll-003-build-a-small-radar-system-capable-of-sensing-range-doppler-and-synthetic-aperture-radar-imaging-january-iap-2011/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Build A Small Radar System Capable Of Sensing Range, Doppler, And Synthetic Aperture Radar Imaging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“Coffee Can Radar”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12204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7271</TotalTime>
  <Words>1237</Words>
  <Application>Microsoft Macintosh PowerPoint</Application>
  <PresentationFormat>Widescreen</PresentationFormat>
  <Paragraphs>91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-apple-system</vt:lpstr>
      <vt:lpstr>Aptos</vt:lpstr>
      <vt:lpstr>Aptos Display</vt:lpstr>
      <vt:lpstr>Arial</vt:lpstr>
      <vt:lpstr>Circular Pro</vt:lpstr>
      <vt:lpstr>Google Sans</vt:lpstr>
      <vt:lpstr>Office Theme</vt:lpstr>
      <vt:lpstr>Who’s Afraid of SAR?</vt:lpstr>
      <vt:lpstr>Synthetic Aperture Radar</vt:lpstr>
      <vt:lpstr>PowerPoint Presentation</vt:lpstr>
      <vt:lpstr>PowerPoint Presentation</vt:lpstr>
      <vt:lpstr>Constant Time vs. Constant Angle</vt:lpstr>
      <vt:lpstr>PowerPoint Presentation</vt:lpstr>
      <vt:lpstr>PowerPoint Presentation</vt:lpstr>
      <vt:lpstr>Significant Historical Examples</vt:lpstr>
      <vt:lpstr>Learn How: MIT Open Courseware</vt:lpstr>
      <vt:lpstr>So What’s the Problem?</vt:lpstr>
      <vt:lpstr>So What’s the Problem? (Part 121 is also known as The United States Munitions List)</vt:lpstr>
      <vt:lpstr>United States Munitions List?</vt:lpstr>
      <vt:lpstr>But I’m Not Exporting Anything!</vt:lpstr>
      <vt:lpstr>But Wait, There’s More</vt:lpstr>
      <vt:lpstr>Why do we care? Times are Changing</vt:lpstr>
      <vt:lpstr>Why do we care? Times are Changing</vt:lpstr>
      <vt:lpstr>Why Do We Care?</vt:lpstr>
      <vt:lpstr>Knowledge is Power</vt:lpstr>
      <vt:lpstr>If You Publish It Must be Free</vt:lpstr>
      <vt:lpstr>But What About the FCC?</vt:lpstr>
      <vt:lpstr>But What About the FCC?</vt:lpstr>
      <vt:lpstr>Don’t Be Afraid – Be Open</vt:lpstr>
      <vt:lpstr>Open Research Institute </vt:lpstr>
      <vt:lpstr>Thank you to Zero and RF Village!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Michelle Burr</dc:creator>
  <cp:lastModifiedBy>Michelle Burr</cp:lastModifiedBy>
  <cp:revision>19</cp:revision>
  <dcterms:created xsi:type="dcterms:W3CDTF">2024-07-31T22:52:39Z</dcterms:created>
  <dcterms:modified xsi:type="dcterms:W3CDTF">2024-08-06T00:03:40Z</dcterms:modified>
</cp:coreProperties>
</file>

<file path=docProps/thumbnail.jpeg>
</file>